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6"/>
  </p:handoutMasterIdLst>
  <p:sldIdLst>
    <p:sldId id="256" r:id="rId2"/>
    <p:sldId id="288" r:id="rId3"/>
    <p:sldId id="301" r:id="rId4"/>
    <p:sldId id="300" r:id="rId5"/>
    <p:sldId id="302" r:id="rId6"/>
    <p:sldId id="296" r:id="rId7"/>
    <p:sldId id="289" r:id="rId8"/>
    <p:sldId id="303" r:id="rId9"/>
    <p:sldId id="293" r:id="rId10"/>
    <p:sldId id="304" r:id="rId11"/>
    <p:sldId id="294" r:id="rId12"/>
    <p:sldId id="305" r:id="rId13"/>
    <p:sldId id="295" r:id="rId14"/>
    <p:sldId id="290" r:id="rId15"/>
    <p:sldId id="306" r:id="rId16"/>
    <p:sldId id="258" r:id="rId17"/>
    <p:sldId id="299" r:id="rId18"/>
    <p:sldId id="307" r:id="rId19"/>
    <p:sldId id="308" r:id="rId20"/>
    <p:sldId id="298" r:id="rId21"/>
    <p:sldId id="261" r:id="rId22"/>
    <p:sldId id="278" r:id="rId23"/>
    <p:sldId id="292" r:id="rId24"/>
    <p:sldId id="309" r:id="rId25"/>
  </p:sldIdLst>
  <p:sldSz cx="9144000" cy="6858000" type="screen4x3"/>
  <p:notesSz cx="6950075" cy="9236075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66"/>
    <a:srgbClr val="FF33CC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5" autoAdjust="0"/>
    <p:restoredTop sz="94660"/>
  </p:normalViewPr>
  <p:slideViewPr>
    <p:cSldViewPr>
      <p:cViewPr varScale="1">
        <p:scale>
          <a:sx n="115" d="100"/>
          <a:sy n="115" d="100"/>
        </p:scale>
        <p:origin x="756" y="10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768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5E972295-226E-40BA-9743-A94F9D12C84C}" type="datetimeFigureOut">
              <a:rPr lang="en-US" smtClean="0"/>
              <a:t>5/15/2019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4E3A4F74-3209-4E50-93D4-5D55473EE9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0282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5BE003-DD48-44A6-B72E-26B8A730734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526388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33EC69-0A47-4560-BCC1-6ABC5A75506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459749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2D6ECD-63F8-4AD2-A19B-5E2587712E4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384728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1151F42-7A5F-4889-B7B6-421C6A4C691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381174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B75CF5-B383-4E07-B399-80EF80FA5D9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601499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92A17A-202B-4218-B887-D5947DB30A0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14611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62F653-36A6-4D0D-8AAF-CF6E723979B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45333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0D4113-1ECC-48DF-A4FA-5500BBDECA0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343967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4573CE-D319-48A2-854E-3F9CD5F98B7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388895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63C006-2D22-43D8-98DD-A9C57E7D515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32902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101826-6A2E-4DBF-937C-8E2128B24F9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232049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C60437-BD72-4A24-A278-22E9155E7A3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45770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GB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GB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E907BC5-8866-438A-A36A-7B3B630A8CF6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-NHk869YUqo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0" y="188640"/>
            <a:ext cx="8640960" cy="201622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Bottom">
              <a:avLst/>
            </a:prstTxWarp>
            <a:spAutoFit/>
          </a:bodyPr>
          <a:lstStyle/>
          <a:p>
            <a:pPr algn="ctr"/>
            <a:r>
              <a:rPr lang="en-GB" altLang="en-US" sz="5400" b="1" cap="none" spc="0" dirty="0">
                <a:ln w="38100">
                  <a:solidFill>
                    <a:schemeClr val="bg1">
                      <a:lumMod val="65000"/>
                    </a:schemeClr>
                  </a:solidFill>
                  <a:prstDash val="solid"/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Rockwell Extra Bold" panose="02060903040505020403" pitchFamily="18" charset="0"/>
              </a:rPr>
              <a:t>Crime </a:t>
            </a:r>
            <a:r>
              <a:rPr lang="en-GB" altLang="en-US" sz="5400" b="1" cap="none" spc="0" dirty="0" smtClean="0">
                <a:ln w="38100">
                  <a:solidFill>
                    <a:schemeClr val="bg1">
                      <a:lumMod val="65000"/>
                    </a:schemeClr>
                  </a:solidFill>
                  <a:prstDash val="solid"/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Rockwell Extra Bold" panose="02060903040505020403" pitchFamily="18" charset="0"/>
              </a:rPr>
              <a:t>&amp; </a:t>
            </a:r>
            <a:r>
              <a:rPr lang="en-GB" altLang="en-US" sz="5400" b="1" cap="none" spc="0" dirty="0">
                <a:ln w="38100">
                  <a:solidFill>
                    <a:schemeClr val="bg1">
                      <a:lumMod val="65000"/>
                    </a:schemeClr>
                  </a:solidFill>
                  <a:prstDash val="solid"/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Rockwell Extra Bold" panose="02060903040505020403" pitchFamily="18" charset="0"/>
              </a:rPr>
              <a:t>Punishment</a:t>
            </a:r>
            <a:endParaRPr lang="en-US" sz="5400" b="1" cap="none" spc="0" dirty="0">
              <a:ln w="38100">
                <a:solidFill>
                  <a:schemeClr val="bg1">
                    <a:lumMod val="65000"/>
                  </a:schemeClr>
                </a:solidFill>
                <a:prstDash val="solid"/>
              </a:ln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Rockwell Extra Bold" panose="02060903040505020403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2179" y="2204864"/>
            <a:ext cx="5519642" cy="37520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7" name="Rectangle 3"/>
          <p:cNvSpPr>
            <a:spLocks noChangeArrowheads="1"/>
          </p:cNvSpPr>
          <p:nvPr/>
        </p:nvSpPr>
        <p:spPr bwMode="auto">
          <a:xfrm>
            <a:off x="92014" y="0"/>
            <a:ext cx="9051985" cy="6453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457200" indent="-457200">
              <a:spcBef>
                <a:spcPct val="20000"/>
              </a:spcBef>
              <a:buClr>
                <a:srgbClr val="A80000"/>
              </a:buClr>
              <a:buSzPct val="150000"/>
              <a:buBlip>
                <a:blip r:embed="rId2"/>
              </a:buBlip>
            </a:pPr>
            <a:r>
              <a:rPr lang="en-US" altLang="en-US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Extra Bold" panose="02060903040505020403" pitchFamily="18" charset="0"/>
              </a:rPr>
              <a:t>Some </a:t>
            </a:r>
            <a:r>
              <a:rPr lang="en-US" altLang="en-US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Extra Bold" panose="02060903040505020403" pitchFamily="18" charset="0"/>
              </a:rPr>
              <a:t>theories </a:t>
            </a:r>
            <a:r>
              <a:rPr lang="en-US" altLang="en-US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Extra Bold" panose="02060903040505020403" pitchFamily="18" charset="0"/>
              </a:rPr>
              <a:t>assume</a:t>
            </a:r>
          </a:p>
          <a:p>
            <a:pPr marL="1200150" lvl="1" indent="-457200">
              <a:spcBef>
                <a:spcPct val="20000"/>
              </a:spcBef>
              <a:buClr>
                <a:srgbClr val="A80000"/>
              </a:buClr>
              <a:buSzPct val="150000"/>
              <a:buBlip>
                <a:blip r:embed="rId2"/>
              </a:buBlip>
            </a:pPr>
            <a:r>
              <a:rPr lang="en-US" altLang="en-US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Extra Bold" panose="02060903040505020403" pitchFamily="18" charset="0"/>
              </a:rPr>
              <a:t>Crime </a:t>
            </a:r>
            <a:r>
              <a:rPr lang="en-US" altLang="en-US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Extra Bold" panose="02060903040505020403" pitchFamily="18" charset="0"/>
              </a:rPr>
              <a:t>is part of human </a:t>
            </a:r>
            <a:r>
              <a:rPr lang="en-US" altLang="en-US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Extra Bold" panose="02060903040505020403" pitchFamily="18" charset="0"/>
              </a:rPr>
              <a:t>nature</a:t>
            </a:r>
          </a:p>
          <a:p>
            <a:pPr marL="1200150" lvl="1" indent="-457200">
              <a:spcBef>
                <a:spcPct val="20000"/>
              </a:spcBef>
              <a:buClr>
                <a:srgbClr val="A80000"/>
              </a:buClr>
              <a:buSzPct val="150000"/>
              <a:buBlip>
                <a:blip r:embed="rId2"/>
              </a:buBlip>
            </a:pPr>
            <a:r>
              <a:rPr lang="en-US" altLang="en-US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Extra Bold" panose="02060903040505020403" pitchFamily="18" charset="0"/>
              </a:rPr>
              <a:t>Crime </a:t>
            </a:r>
            <a:r>
              <a:rPr lang="en-US" altLang="en-US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Extra Bold" panose="02060903040505020403" pitchFamily="18" charset="0"/>
              </a:rPr>
              <a:t>is based on biological, psychological, sociological, and/or </a:t>
            </a:r>
            <a:r>
              <a:rPr lang="en-US" altLang="en-US" sz="4800" dirty="0">
                <a:solidFill>
                  <a:schemeClr val="bg1"/>
                </a:solidFill>
                <a:latin typeface="Rockwell Extra Bold" panose="02060903040505020403" pitchFamily="18" charset="0"/>
              </a:rPr>
              <a:t>economic </a:t>
            </a:r>
            <a:r>
              <a:rPr lang="en-US" altLang="en-US" sz="4800" dirty="0" smtClean="0">
                <a:solidFill>
                  <a:schemeClr val="bg1"/>
                </a:solidFill>
                <a:latin typeface="Rockwell Extra Bold" panose="02060903040505020403" pitchFamily="18" charset="0"/>
              </a:rPr>
              <a:t>aspects</a:t>
            </a:r>
            <a:endParaRPr lang="en-US" altLang="en-US" sz="4800" dirty="0">
              <a:solidFill>
                <a:schemeClr val="bg1"/>
              </a:solidFill>
              <a:latin typeface="Rockwell Extra Bold" panose="02060903040505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0903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4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54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54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1" name="Rectangle 3"/>
          <p:cNvSpPr>
            <a:spLocks noChangeArrowheads="1"/>
          </p:cNvSpPr>
          <p:nvPr/>
        </p:nvSpPr>
        <p:spPr bwMode="auto">
          <a:xfrm>
            <a:off x="0" y="1340768"/>
            <a:ext cx="9144000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571500" indent="-571500">
              <a:spcBef>
                <a:spcPct val="20000"/>
              </a:spcBef>
              <a:buClr>
                <a:srgbClr val="A80000"/>
              </a:buClr>
              <a:buSzPct val="150000"/>
              <a:buBlip>
                <a:blip r:embed="rId2"/>
              </a:buBlip>
            </a:pPr>
            <a:r>
              <a:rPr lang="en-US" altLang="en-US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Extra Bold" panose="02060903040505020403" pitchFamily="18" charset="0"/>
              </a:rPr>
              <a:t>Early approach  to </a:t>
            </a:r>
            <a:r>
              <a:rPr lang="en-US" altLang="en-US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Extra Bold" panose="02060903040505020403" pitchFamily="18" charset="0"/>
              </a:rPr>
              <a:t>explaining the causes of </a:t>
            </a:r>
            <a:r>
              <a:rPr lang="en-US" altLang="en-US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Extra Bold" panose="02060903040505020403" pitchFamily="18" charset="0"/>
              </a:rPr>
              <a:t>crime</a:t>
            </a:r>
            <a:r>
              <a:rPr lang="en-US" alt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2" name="Rectangle 1"/>
          <p:cNvSpPr/>
          <p:nvPr/>
        </p:nvSpPr>
        <p:spPr>
          <a:xfrm>
            <a:off x="179512" y="188640"/>
            <a:ext cx="8784976" cy="129614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r>
              <a:rPr lang="en-US" altLang="en-US" sz="5400" b="0" i="1" cap="none" spc="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Rockwell Extra Bold" panose="02060903040505020403" pitchFamily="18" charset="0"/>
              </a:rPr>
              <a:t>Classical Theory</a:t>
            </a:r>
            <a:endParaRPr lang="en-US" sz="5400" b="0" i="1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Rockwell Extra Bold" panose="02060903040505020403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9872" y="3861048"/>
            <a:ext cx="2561032" cy="2996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218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0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1" name="Rectangle 3"/>
          <p:cNvSpPr>
            <a:spLocks noChangeArrowheads="1"/>
          </p:cNvSpPr>
          <p:nvPr/>
        </p:nvSpPr>
        <p:spPr bwMode="auto">
          <a:xfrm>
            <a:off x="0" y="116632"/>
            <a:ext cx="9144000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571500" indent="-571500">
              <a:spcBef>
                <a:spcPct val="20000"/>
              </a:spcBef>
              <a:buClr>
                <a:srgbClr val="A80000"/>
              </a:buClr>
              <a:buSzPct val="150000"/>
              <a:buBlip>
                <a:blip r:embed="rId2"/>
              </a:buBlip>
            </a:pPr>
            <a:r>
              <a:rPr lang="en-US" altLang="en-US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Extra Bold" panose="02060903040505020403" pitchFamily="18" charset="0"/>
              </a:rPr>
              <a:t>A </a:t>
            </a:r>
            <a:r>
              <a:rPr lang="en-US" altLang="en-US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Extra Bold" panose="02060903040505020403" pitchFamily="18" charset="0"/>
              </a:rPr>
              <a:t>product of the Enlightenment, based on the assumption that people exercise free will and are thus completely responsible for their actions</a:t>
            </a:r>
            <a:endParaRPr lang="en-US" alt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96379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0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6" name="Rectangle 4"/>
          <p:cNvSpPr>
            <a:spLocks noChangeArrowheads="1"/>
          </p:cNvSpPr>
          <p:nvPr/>
        </p:nvSpPr>
        <p:spPr bwMode="auto">
          <a:xfrm>
            <a:off x="0" y="34390"/>
            <a:ext cx="9144000" cy="6863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457200" indent="-457200" eaLnBrk="0" hangingPunct="0">
              <a:buSzPct val="150000"/>
              <a:buBlip>
                <a:blip r:embed="rId2"/>
              </a:buBlip>
            </a:pPr>
            <a:r>
              <a:rPr lang="en-US" alt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Extra Bold" panose="02060903040505020403" pitchFamily="18" charset="0"/>
              </a:rPr>
              <a:t>In </a:t>
            </a:r>
            <a:r>
              <a:rPr lang="en-US" alt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Extra Bold" panose="02060903040505020403" pitchFamily="18" charset="0"/>
              </a:rPr>
              <a:t>classical theory, human behavior, including criminal behavior, is motivated by a hedonistic rationality, in which actors weigh the potential pleasure of an action against the possible pain associated with </a:t>
            </a:r>
            <a:r>
              <a:rPr lang="en-US" alt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Extra Bold" panose="02060903040505020403" pitchFamily="18" charset="0"/>
              </a:rPr>
              <a:t>it</a:t>
            </a:r>
            <a:endParaRPr lang="en-US" altLang="en-US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 Extra Bold" panose="02060903040505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8392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1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1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28600" y="1556792"/>
            <a:ext cx="9115400" cy="5301208"/>
          </a:xfrm>
        </p:spPr>
        <p:txBody>
          <a:bodyPr/>
          <a:lstStyle/>
          <a:p>
            <a:pPr marL="0">
              <a:spcBef>
                <a:spcPts val="0"/>
              </a:spcBef>
              <a:buSzPct val="150000"/>
              <a:buBlip>
                <a:blip r:embed="rId2"/>
              </a:buBlip>
            </a:pPr>
            <a:r>
              <a:rPr lang="en-US" altLang="en-US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Extra Bold" panose="02060903040505020403" pitchFamily="18" charset="0"/>
              </a:rPr>
              <a:t>State and federal constitutions</a:t>
            </a:r>
          </a:p>
          <a:p>
            <a:pPr marL="0">
              <a:spcBef>
                <a:spcPts val="0"/>
              </a:spcBef>
              <a:buSzPct val="150000"/>
              <a:buBlip>
                <a:blip r:embed="rId2"/>
              </a:buBlip>
            </a:pPr>
            <a:r>
              <a:rPr lang="en-US" altLang="en-US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Extra Bold" panose="02060903040505020403" pitchFamily="18" charset="0"/>
              </a:rPr>
              <a:t>State and federal statutes</a:t>
            </a:r>
          </a:p>
          <a:p>
            <a:pPr marL="0" indent="0">
              <a:buNone/>
            </a:pPr>
            <a:endParaRPr lang="en-US" altLang="en-US" sz="2800" dirty="0"/>
          </a:p>
        </p:txBody>
      </p:sp>
      <p:sp>
        <p:nvSpPr>
          <p:cNvPr id="3" name="Rectangle 2"/>
          <p:cNvSpPr/>
          <p:nvPr/>
        </p:nvSpPr>
        <p:spPr>
          <a:xfrm>
            <a:off x="179512" y="1"/>
            <a:ext cx="8784975" cy="141277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Top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altLang="en-US" sz="54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Rockwell Extra Bold" panose="02060903040505020403" pitchFamily="18" charset="0"/>
              </a:rPr>
              <a:t>Sources of Criminal Law</a:t>
            </a:r>
            <a:endParaRPr lang="en-US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Rockwell Extra Bold" panose="02060903040505020403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2609" y="4293096"/>
            <a:ext cx="3843196" cy="2401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926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28600" y="188640"/>
            <a:ext cx="9115400" cy="6669360"/>
          </a:xfrm>
        </p:spPr>
        <p:txBody>
          <a:bodyPr/>
          <a:lstStyle/>
          <a:p>
            <a:pPr marL="0">
              <a:spcBef>
                <a:spcPts val="0"/>
              </a:spcBef>
              <a:buSzPct val="150000"/>
              <a:buBlip>
                <a:blip r:embed="rId2"/>
              </a:buBlip>
            </a:pPr>
            <a:r>
              <a:rPr lang="en-US" altLang="en-US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Extra Bold" panose="02060903040505020403" pitchFamily="18" charset="0"/>
              </a:rPr>
              <a:t>Common </a:t>
            </a:r>
            <a:r>
              <a:rPr lang="en-US" altLang="en-US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Extra Bold" panose="02060903040505020403" pitchFamily="18" charset="0"/>
              </a:rPr>
              <a:t>law</a:t>
            </a:r>
          </a:p>
          <a:p>
            <a:pPr marL="400050" lvl="2">
              <a:spcBef>
                <a:spcPts val="0"/>
              </a:spcBef>
              <a:buSzPct val="150000"/>
              <a:buBlip>
                <a:blip r:embed="rId2"/>
              </a:buBlip>
            </a:pPr>
            <a:r>
              <a:rPr lang="en-US" altLang="en-US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Extra Bold" panose="02060903040505020403" pitchFamily="18" charset="0"/>
              </a:rPr>
              <a:t>codified in most states mid-1800s</a:t>
            </a:r>
          </a:p>
          <a:p>
            <a:pPr marL="0">
              <a:spcBef>
                <a:spcPts val="0"/>
              </a:spcBef>
              <a:buSzPct val="150000"/>
              <a:buBlip>
                <a:blip r:embed="rId2"/>
              </a:buBlip>
            </a:pPr>
            <a:r>
              <a:rPr lang="en-US" altLang="en-US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Extra Bold" panose="02060903040505020403" pitchFamily="18" charset="0"/>
              </a:rPr>
              <a:t>Statutes </a:t>
            </a:r>
            <a:r>
              <a:rPr lang="en-US" altLang="en-US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Extra Bold" panose="02060903040505020403" pitchFamily="18" charset="0"/>
              </a:rPr>
              <a:t>define elements (various parts) of a crime more specifically than common law</a:t>
            </a:r>
          </a:p>
          <a:p>
            <a:endParaRPr lang="en-US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413800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 build="p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Oval 4"/>
          <p:cNvSpPr>
            <a:spLocks noChangeArrowheads="1"/>
          </p:cNvSpPr>
          <p:nvPr/>
        </p:nvSpPr>
        <p:spPr bwMode="auto">
          <a:xfrm>
            <a:off x="2987824" y="2132508"/>
            <a:ext cx="3382962" cy="21605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 sz="2400" dirty="0">
                <a:solidFill>
                  <a:schemeClr val="tx2"/>
                </a:solidFill>
                <a:latin typeface="Rockwell Extra Bold" panose="02060903040505020403" pitchFamily="18" charset="0"/>
              </a:rPr>
              <a:t>Reasons why are</a:t>
            </a:r>
          </a:p>
          <a:p>
            <a:pPr algn="ctr"/>
            <a:r>
              <a:rPr lang="en-GB" altLang="en-US" sz="2400" dirty="0">
                <a:solidFill>
                  <a:schemeClr val="tx2"/>
                </a:solidFill>
                <a:latin typeface="Rockwell Extra Bold" panose="02060903040505020403" pitchFamily="18" charset="0"/>
              </a:rPr>
              <a:t> laws needed</a:t>
            </a: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73024" y="371474"/>
            <a:ext cx="399492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Extra Bold" panose="02060903040505020403" pitchFamily="18" charset="0"/>
              </a:rPr>
              <a:t>So people know how to act towards each other</a:t>
            </a:r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4679305" y="375801"/>
            <a:ext cx="4464695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Extra Bold" panose="02060903040505020403" pitchFamily="18" charset="0"/>
              </a:rPr>
              <a:t>To protect the weak from the strong and to allow people to live in safety and order</a:t>
            </a:r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35496" y="4869160"/>
            <a:ext cx="399492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Extra Bold" panose="02060903040505020403" pitchFamily="18" charset="0"/>
              </a:rPr>
              <a:t>Laws allow people to feel safe and secure</a:t>
            </a:r>
          </a:p>
        </p:txBody>
      </p:sp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4860032" y="4869160"/>
            <a:ext cx="4283968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Extra Bold" panose="02060903040505020403" pitchFamily="18" charset="0"/>
              </a:rPr>
              <a:t>To keep control of society and avoid chaos and accidents </a:t>
            </a:r>
            <a:r>
              <a:rPr lang="en-GB" alt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Extra Bold" panose="02060903040505020403" pitchFamily="18" charset="0"/>
              </a:rPr>
              <a:t>e.g</a:t>
            </a:r>
            <a:r>
              <a:rPr lang="en-GB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Extra Bold" panose="02060903040505020403" pitchFamily="18" charset="0"/>
              </a:rPr>
              <a:t> speeding</a:t>
            </a:r>
          </a:p>
        </p:txBody>
      </p:sp>
      <p:sp>
        <p:nvSpPr>
          <p:cNvPr id="18" name="Line 10"/>
          <p:cNvSpPr>
            <a:spLocks noChangeShapeType="1"/>
          </p:cNvSpPr>
          <p:nvPr/>
        </p:nvSpPr>
        <p:spPr bwMode="auto">
          <a:xfrm flipV="1">
            <a:off x="2339752" y="3933056"/>
            <a:ext cx="1296144" cy="1036586"/>
          </a:xfrm>
          <a:prstGeom prst="line">
            <a:avLst/>
          </a:prstGeom>
          <a:ln w="76200">
            <a:headEnd type="stealth" w="lg" len="lg"/>
            <a:tailEnd type="none" w="med" len="med"/>
          </a:ln>
          <a:ex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19" name="Line 10"/>
          <p:cNvSpPr>
            <a:spLocks noChangeShapeType="1"/>
          </p:cNvSpPr>
          <p:nvPr/>
        </p:nvSpPr>
        <p:spPr bwMode="auto">
          <a:xfrm flipH="1">
            <a:off x="5724128" y="1880826"/>
            <a:ext cx="1008112" cy="756085"/>
          </a:xfrm>
          <a:prstGeom prst="line">
            <a:avLst/>
          </a:prstGeom>
          <a:ln w="76200">
            <a:headEnd type="stealth" w="lg" len="lg"/>
            <a:tailEnd type="none" w="med" len="med"/>
          </a:ln>
          <a:ex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20" name="Line 10"/>
          <p:cNvSpPr>
            <a:spLocks noChangeShapeType="1"/>
          </p:cNvSpPr>
          <p:nvPr/>
        </p:nvSpPr>
        <p:spPr bwMode="auto">
          <a:xfrm flipH="1" flipV="1">
            <a:off x="5724128" y="3933056"/>
            <a:ext cx="1080120" cy="1036586"/>
          </a:xfrm>
          <a:prstGeom prst="line">
            <a:avLst/>
          </a:prstGeom>
          <a:ln w="76200">
            <a:headEnd type="stealth" w="lg" len="lg"/>
            <a:tailEnd type="none" w="med" len="med"/>
          </a:ln>
          <a:ex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21" name="Line 10"/>
          <p:cNvSpPr>
            <a:spLocks noChangeShapeType="1"/>
          </p:cNvSpPr>
          <p:nvPr/>
        </p:nvSpPr>
        <p:spPr bwMode="auto">
          <a:xfrm>
            <a:off x="1878300" y="1160630"/>
            <a:ext cx="1757596" cy="1332266"/>
          </a:xfrm>
          <a:prstGeom prst="line">
            <a:avLst/>
          </a:prstGeom>
          <a:ln w="76200">
            <a:headEnd type="stealth" w="lg" len="lg"/>
            <a:tailEnd type="none" w="med" len="med"/>
          </a:ln>
          <a:ex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animBg="1"/>
      <p:bldP spid="4101" grpId="0"/>
      <p:bldP spid="4102" grpId="0"/>
      <p:bldP spid="4103" grpId="0"/>
      <p:bldP spid="410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8" name="Line 12"/>
          <p:cNvSpPr>
            <a:spLocks noChangeShapeType="1"/>
          </p:cNvSpPr>
          <p:nvPr/>
        </p:nvSpPr>
        <p:spPr bwMode="auto">
          <a:xfrm flipH="1">
            <a:off x="2555875" y="4292600"/>
            <a:ext cx="1152525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19" name="Text Box 23"/>
          <p:cNvSpPr txBox="1">
            <a:spLocks noChangeArrowheads="1"/>
          </p:cNvSpPr>
          <p:nvPr/>
        </p:nvSpPr>
        <p:spPr bwMode="auto">
          <a:xfrm>
            <a:off x="323528" y="937458"/>
            <a:ext cx="8568952" cy="4939814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endParaRPr lang="en-GB" altLang="en-US" dirty="0"/>
          </a:p>
          <a:p>
            <a:pPr algn="ctr">
              <a:spcBef>
                <a:spcPct val="50000"/>
              </a:spcBef>
            </a:pPr>
            <a:r>
              <a:rPr lang="en-GB" altLang="en-US" sz="3600" dirty="0">
                <a:latin typeface="Rockwell Extra Bold" panose="02060903040505020403" pitchFamily="18" charset="0"/>
              </a:rPr>
              <a:t>But are there times when laws need to be broken</a:t>
            </a:r>
            <a:r>
              <a:rPr lang="en-GB" altLang="en-US" sz="3600" dirty="0" smtClean="0">
                <a:latin typeface="Rockwell Extra Bold" panose="02060903040505020403" pitchFamily="18" charset="0"/>
              </a:rPr>
              <a:t>?</a:t>
            </a:r>
          </a:p>
          <a:p>
            <a:pPr algn="ctr">
              <a:spcBef>
                <a:spcPct val="50000"/>
              </a:spcBef>
            </a:pPr>
            <a:r>
              <a:rPr lang="en-GB" altLang="en-US" sz="3600" dirty="0" smtClean="0">
                <a:latin typeface="Rockwell Extra Bold" panose="02060903040505020403" pitchFamily="18" charset="0"/>
              </a:rPr>
              <a:t>What </a:t>
            </a:r>
            <a:r>
              <a:rPr lang="en-GB" altLang="en-US" sz="3600" dirty="0">
                <a:latin typeface="Rockwell Extra Bold" panose="02060903040505020403" pitchFamily="18" charset="0"/>
              </a:rPr>
              <a:t>about when it is an emergency</a:t>
            </a:r>
            <a:r>
              <a:rPr lang="en-GB" altLang="en-US" sz="3600" dirty="0" smtClean="0">
                <a:latin typeface="Rockwell Extra Bold" panose="02060903040505020403" pitchFamily="18" charset="0"/>
              </a:rPr>
              <a:t>?</a:t>
            </a:r>
          </a:p>
          <a:p>
            <a:pPr algn="ctr">
              <a:spcBef>
                <a:spcPct val="50000"/>
              </a:spcBef>
            </a:pPr>
            <a:r>
              <a:rPr lang="en-GB" altLang="en-US" sz="3600" dirty="0" smtClean="0">
                <a:latin typeface="Rockwell Extra Bold" panose="02060903040505020403" pitchFamily="18" charset="0"/>
              </a:rPr>
              <a:t>What </a:t>
            </a:r>
            <a:r>
              <a:rPr lang="en-GB" altLang="en-US" sz="3600" dirty="0">
                <a:latin typeface="Rockwell Extra Bold" panose="02060903040505020403" pitchFamily="18" charset="0"/>
              </a:rPr>
              <a:t>about when some laws are unfair?</a:t>
            </a:r>
          </a:p>
          <a:p>
            <a:pPr>
              <a:spcBef>
                <a:spcPct val="50000"/>
              </a:spcBef>
            </a:pP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244437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188640"/>
            <a:ext cx="8784976" cy="954360"/>
          </a:xfrm>
          <a:solidFill>
            <a:schemeClr val="bg1"/>
          </a:solidFill>
        </p:spPr>
        <p:txBody>
          <a:bodyPr/>
          <a:lstStyle/>
          <a:p>
            <a:r>
              <a:rPr lang="en-GB" altLang="en-US" sz="5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Extra Bold" panose="02060903040505020403" pitchFamily="18" charset="0"/>
              </a:rPr>
              <a:t>Why </a:t>
            </a:r>
            <a:r>
              <a:rPr lang="en-GB" altLang="en-US" sz="5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Extra Bold" panose="02060903040505020403" pitchFamily="18" charset="0"/>
              </a:rPr>
              <a:t>We </a:t>
            </a:r>
            <a:r>
              <a:rPr lang="en-GB" altLang="en-US" sz="5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Extra Bold" panose="02060903040505020403" pitchFamily="18" charset="0"/>
              </a:rPr>
              <a:t>N</a:t>
            </a:r>
            <a:r>
              <a:rPr lang="en-GB" altLang="en-US" sz="5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Extra Bold" panose="02060903040505020403" pitchFamily="18" charset="0"/>
              </a:rPr>
              <a:t>eed </a:t>
            </a:r>
            <a:r>
              <a:rPr lang="en-GB" altLang="en-US" sz="5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Extra Bold" panose="02060903040505020403" pitchFamily="18" charset="0"/>
              </a:rPr>
              <a:t>J</a:t>
            </a:r>
            <a:r>
              <a:rPr lang="en-GB" altLang="en-US" sz="5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Extra Bold" panose="02060903040505020403" pitchFamily="18" charset="0"/>
              </a:rPr>
              <a:t>ustice</a:t>
            </a:r>
            <a:endParaRPr lang="en-GB" altLang="en-US" sz="54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 Extra Bold" panose="02060903040505020403" pitchFamily="18" charset="0"/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96974"/>
            <a:ext cx="9143999" cy="5616401"/>
          </a:xfrm>
        </p:spPr>
        <p:txBody>
          <a:bodyPr/>
          <a:lstStyle/>
          <a:p>
            <a:pPr>
              <a:lnSpc>
                <a:spcPct val="90000"/>
              </a:lnSpc>
              <a:buSzPct val="150000"/>
              <a:buBlip>
                <a:blip r:embed="rId2"/>
              </a:buBlip>
            </a:pPr>
            <a:r>
              <a:rPr lang="en-GB" altLang="en-US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Extra Bold" panose="02060903040505020403" pitchFamily="18" charset="0"/>
              </a:rPr>
              <a:t>Justice means that </a:t>
            </a:r>
            <a:r>
              <a:rPr lang="en-GB" altLang="en-US" sz="4800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Extra Bold" panose="02060903040505020403" pitchFamily="18" charset="0"/>
              </a:rPr>
              <a:t>fairness </a:t>
            </a:r>
            <a:r>
              <a:rPr lang="en-GB" altLang="en-US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Extra Bold" panose="02060903040505020403" pitchFamily="18" charset="0"/>
              </a:rPr>
              <a:t>happens to all. If someone does something wrong it means that they and the rest of society are treated </a:t>
            </a:r>
            <a:r>
              <a:rPr lang="en-GB" altLang="en-US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Extra Bold" panose="02060903040505020403" pitchFamily="18" charset="0"/>
              </a:rPr>
              <a:t>fairly</a:t>
            </a:r>
          </a:p>
        </p:txBody>
      </p:sp>
    </p:spTree>
    <p:extLst>
      <p:ext uri="{BB962C8B-B14F-4D97-AF65-F5344CB8AC3E}">
        <p14:creationId xmlns:p14="http://schemas.microsoft.com/office/powerpoint/2010/main" val="886824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60648"/>
            <a:ext cx="9143999" cy="6552727"/>
          </a:xfrm>
        </p:spPr>
        <p:txBody>
          <a:bodyPr/>
          <a:lstStyle/>
          <a:p>
            <a:pPr>
              <a:lnSpc>
                <a:spcPct val="90000"/>
              </a:lnSpc>
              <a:buSzPct val="150000"/>
              <a:buBlip>
                <a:blip r:embed="rId2"/>
              </a:buBlip>
            </a:pPr>
            <a:r>
              <a:rPr lang="en-GB" altLang="en-US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Extra Bold" panose="02060903040505020403" pitchFamily="18" charset="0"/>
              </a:rPr>
              <a:t>If </a:t>
            </a:r>
            <a:r>
              <a:rPr lang="en-GB" altLang="en-US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Extra Bold" panose="02060903040505020403" pitchFamily="18" charset="0"/>
              </a:rPr>
              <a:t>the law was unfair to society then people may break </a:t>
            </a:r>
            <a:r>
              <a:rPr lang="en-GB" altLang="en-US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Extra Bold" panose="02060903040505020403" pitchFamily="18" charset="0"/>
              </a:rPr>
              <a:t>it</a:t>
            </a:r>
            <a:endParaRPr lang="en-GB" altLang="en-US" sz="5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 Extra Bold" panose="02060903040505020403" pitchFamily="18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689480"/>
            <a:ext cx="4992173" cy="1655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73786" y="2996953"/>
            <a:ext cx="2849564" cy="3348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782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107504" y="1412776"/>
            <a:ext cx="9036496" cy="4525963"/>
          </a:xfrm>
        </p:spPr>
        <p:txBody>
          <a:bodyPr/>
          <a:lstStyle/>
          <a:p>
            <a:pPr>
              <a:buSzPct val="150000"/>
              <a:buBlip>
                <a:blip r:embed="rId2"/>
              </a:buBlip>
            </a:pPr>
            <a:r>
              <a:rPr lang="en-US" altLang="en-US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Extra Bold" panose="02060903040505020403" pitchFamily="18" charset="0"/>
              </a:rPr>
              <a:t>Criminal law, a.k.a. substantive law, is the law of </a:t>
            </a:r>
            <a:r>
              <a:rPr lang="en-US" altLang="en-US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Extra Bold" panose="02060903040505020403" pitchFamily="18" charset="0"/>
              </a:rPr>
              <a:t>crimes</a:t>
            </a:r>
            <a:endParaRPr lang="en-US" altLang="en-US" sz="5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 Extra Bold" panose="02060903040505020403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79512" y="260648"/>
            <a:ext cx="8784976" cy="144016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InflateBottom">
              <a:avLst/>
            </a:prstTxWarp>
            <a:spAutoFit/>
          </a:bodyPr>
          <a:lstStyle/>
          <a:p>
            <a:pPr algn="ctr"/>
            <a:r>
              <a:rPr lang="en-US" altLang="en-US" sz="5400" b="1" cap="none" spc="0" dirty="0">
                <a:ln w="28575" cmpd="sng">
                  <a:solidFill>
                    <a:schemeClr val="bg1">
                      <a:lumMod val="75000"/>
                    </a:schemeClr>
                  </a:solidFill>
                  <a:prstDash val="solid"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/>
                <a:latin typeface="Rockwell Extra Bold" panose="02060903040505020403" pitchFamily="18" charset="0"/>
              </a:rPr>
              <a:t>Crime </a:t>
            </a:r>
            <a:r>
              <a:rPr lang="en-US" altLang="en-US" sz="5400" b="1" cap="none" spc="0" dirty="0" smtClean="0">
                <a:ln w="28575" cmpd="sng">
                  <a:solidFill>
                    <a:schemeClr val="bg1">
                      <a:lumMod val="75000"/>
                    </a:schemeClr>
                  </a:solidFill>
                  <a:prstDash val="solid"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/>
                <a:latin typeface="Rockwell Extra Bold" panose="02060903040505020403" pitchFamily="18" charset="0"/>
              </a:rPr>
              <a:t>&amp; </a:t>
            </a:r>
            <a:r>
              <a:rPr lang="en-US" altLang="en-US" sz="5400" b="1" cap="none" spc="0" dirty="0">
                <a:ln w="28575" cmpd="sng">
                  <a:solidFill>
                    <a:schemeClr val="bg1">
                      <a:lumMod val="75000"/>
                    </a:schemeClr>
                  </a:solidFill>
                  <a:prstDash val="solid"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/>
                <a:latin typeface="Rockwell Extra Bold" panose="02060903040505020403" pitchFamily="18" charset="0"/>
              </a:rPr>
              <a:t>Criminal Law</a:t>
            </a:r>
            <a:endParaRPr lang="en-US" sz="5400" b="1" cap="none" spc="0" dirty="0">
              <a:ln w="28575" cmpd="sng">
                <a:solidFill>
                  <a:schemeClr val="bg1">
                    <a:lumMod val="75000"/>
                  </a:schemeClr>
                </a:solidFill>
                <a:prstDash val="solid"/>
              </a:ln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/>
              <a:latin typeface="Rockwell Extra Bold" panose="02060903040505020403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67744" y="4005064"/>
            <a:ext cx="4613920" cy="2653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832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 build="p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766" y="31498"/>
            <a:ext cx="9129234" cy="5485733"/>
          </a:xfrm>
        </p:spPr>
        <p:txBody>
          <a:bodyPr/>
          <a:lstStyle/>
          <a:p>
            <a:pPr>
              <a:lnSpc>
                <a:spcPct val="90000"/>
              </a:lnSpc>
              <a:buSzPct val="150000"/>
              <a:buBlip>
                <a:blip r:embed="rId2"/>
              </a:buBlip>
            </a:pPr>
            <a:r>
              <a:rPr lang="en-GB" altLang="en-US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Extra Bold" panose="02060903040505020403" pitchFamily="18" charset="0"/>
              </a:rPr>
              <a:t>If </a:t>
            </a:r>
            <a:r>
              <a:rPr lang="en-GB" altLang="en-US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Extra Bold" panose="02060903040505020403" pitchFamily="18" charset="0"/>
              </a:rPr>
              <a:t>punishments are unfair by being too lenient then it can lead to vigilantism – people take the law in to their own hands which is unfair as it often goes too </a:t>
            </a:r>
            <a:r>
              <a:rPr lang="en-GB" altLang="en-US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Extra Bold" panose="02060903040505020403" pitchFamily="18" charset="0"/>
              </a:rPr>
              <a:t>far  </a:t>
            </a:r>
          </a:p>
          <a:p>
            <a:pPr marL="0" indent="0">
              <a:lnSpc>
                <a:spcPct val="90000"/>
              </a:lnSpc>
              <a:buSzPct val="150000"/>
              <a:buNone/>
            </a:pPr>
            <a:r>
              <a:rPr lang="en-US" sz="4800" dirty="0">
                <a:hlinkClick r:id="rId3"/>
              </a:rPr>
              <a:t>https://www.youtube.com/watch?v=-</a:t>
            </a:r>
            <a:r>
              <a:rPr lang="en-US" sz="4800" dirty="0" smtClean="0">
                <a:hlinkClick r:id="rId3"/>
              </a:rPr>
              <a:t>NHk869YUqo</a:t>
            </a:r>
            <a:r>
              <a:rPr lang="en-US" sz="4800" dirty="0" smtClean="0"/>
              <a:t> </a:t>
            </a:r>
            <a:endParaRPr lang="en-GB" altLang="en-US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 Extra Bold" panose="02060903040505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4610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Oval 4"/>
          <p:cNvSpPr>
            <a:spLocks noChangeArrowheads="1"/>
          </p:cNvSpPr>
          <p:nvPr/>
        </p:nvSpPr>
        <p:spPr bwMode="auto">
          <a:xfrm>
            <a:off x="2987675" y="2528801"/>
            <a:ext cx="3455988" cy="1836824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GB" altLang="en-US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Purposes</a:t>
            </a:r>
          </a:p>
          <a:p>
            <a:pPr algn="ctr"/>
            <a:r>
              <a:rPr lang="en-GB" altLang="en-US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of Punishment</a:t>
            </a:r>
            <a:endParaRPr lang="en-GB" altLang="en-US" sz="28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0" y="1484313"/>
            <a:ext cx="3995935" cy="1431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Deterrence</a:t>
            </a:r>
          </a:p>
          <a:p>
            <a:pPr>
              <a:spcBef>
                <a:spcPct val="50000"/>
              </a:spcBef>
            </a:pPr>
            <a:r>
              <a:rPr lang="en-GB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If we punish harshly enough, it will put other people off doing the same crime</a:t>
            </a:r>
          </a:p>
        </p:txBody>
      </p:sp>
      <p:sp>
        <p:nvSpPr>
          <p:cNvPr id="7174" name="Line 6"/>
          <p:cNvSpPr>
            <a:spLocks noChangeShapeType="1"/>
          </p:cNvSpPr>
          <p:nvPr/>
        </p:nvSpPr>
        <p:spPr bwMode="auto">
          <a:xfrm flipH="1" flipV="1">
            <a:off x="2375694" y="2636912"/>
            <a:ext cx="811212" cy="35971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6443663" y="1557338"/>
            <a:ext cx="2700336" cy="196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Retribution</a:t>
            </a:r>
          </a:p>
          <a:p>
            <a:pPr>
              <a:spcBef>
                <a:spcPct val="50000"/>
              </a:spcBef>
            </a:pPr>
            <a:r>
              <a:rPr lang="en-GB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should be about making someone pay for what they have done, and be seen by others to be punished</a:t>
            </a:r>
          </a:p>
        </p:txBody>
      </p:sp>
      <p:sp>
        <p:nvSpPr>
          <p:cNvPr id="7176" name="Line 8"/>
          <p:cNvSpPr>
            <a:spLocks noChangeShapeType="1"/>
          </p:cNvSpPr>
          <p:nvPr/>
        </p:nvSpPr>
        <p:spPr bwMode="auto">
          <a:xfrm flipV="1">
            <a:off x="5796136" y="2276872"/>
            <a:ext cx="539576" cy="43204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7" name="Text Box 9"/>
          <p:cNvSpPr txBox="1">
            <a:spLocks noChangeArrowheads="1"/>
          </p:cNvSpPr>
          <p:nvPr/>
        </p:nvSpPr>
        <p:spPr bwMode="auto">
          <a:xfrm>
            <a:off x="250825" y="5300663"/>
            <a:ext cx="5329238" cy="1523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Reform</a:t>
            </a:r>
          </a:p>
          <a:p>
            <a:pPr>
              <a:spcBef>
                <a:spcPct val="50000"/>
              </a:spcBef>
            </a:pPr>
            <a:r>
              <a:rPr lang="en-GB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Punishment should be about trying to make a person realised that what they did was wrong and make them never want to do it</a:t>
            </a:r>
            <a:r>
              <a:rPr lang="en-GB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again</a:t>
            </a:r>
          </a:p>
        </p:txBody>
      </p:sp>
      <p:sp>
        <p:nvSpPr>
          <p:cNvPr id="7178" name="Line 10"/>
          <p:cNvSpPr>
            <a:spLocks noChangeShapeType="1"/>
          </p:cNvSpPr>
          <p:nvPr/>
        </p:nvSpPr>
        <p:spPr bwMode="auto">
          <a:xfrm flipH="1">
            <a:off x="1403350" y="4365625"/>
            <a:ext cx="2881313" cy="11509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9" name="Text Box 11"/>
          <p:cNvSpPr txBox="1">
            <a:spLocks noChangeArrowheads="1"/>
          </p:cNvSpPr>
          <p:nvPr/>
        </p:nvSpPr>
        <p:spPr bwMode="auto">
          <a:xfrm>
            <a:off x="5867400" y="4437063"/>
            <a:ext cx="3095625" cy="1693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Protection</a:t>
            </a:r>
          </a:p>
          <a:p>
            <a:pPr>
              <a:spcBef>
                <a:spcPct val="50000"/>
              </a:spcBef>
            </a:pPr>
            <a:r>
              <a:rPr lang="en-GB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Prison </a:t>
            </a:r>
            <a:r>
              <a:rPr lang="en-GB" alt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etc</a:t>
            </a:r>
            <a:r>
              <a:rPr lang="en-GB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takes the dangerous people out of society and so keeps everyone else safe</a:t>
            </a:r>
          </a:p>
        </p:txBody>
      </p:sp>
      <p:sp>
        <p:nvSpPr>
          <p:cNvPr id="7180" name="Line 12"/>
          <p:cNvSpPr>
            <a:spLocks noChangeShapeType="1"/>
          </p:cNvSpPr>
          <p:nvPr/>
        </p:nvSpPr>
        <p:spPr bwMode="auto">
          <a:xfrm>
            <a:off x="5580063" y="4199717"/>
            <a:ext cx="576262" cy="30878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1" name="Rectangle 13"/>
          <p:cNvSpPr>
            <a:spLocks noGrp="1" noChangeArrowheads="1"/>
          </p:cNvSpPr>
          <p:nvPr>
            <p:ph type="title"/>
          </p:nvPr>
        </p:nvSpPr>
        <p:spPr>
          <a:xfrm>
            <a:off x="0" y="260350"/>
            <a:ext cx="9144000" cy="1143000"/>
          </a:xfrm>
        </p:spPr>
        <p:txBody>
          <a:bodyPr/>
          <a:lstStyle/>
          <a:p>
            <a:r>
              <a:rPr lang="en-GB" altLang="en-US" sz="4000" i="1" dirty="0">
                <a:solidFill>
                  <a:schemeClr val="bg1"/>
                </a:solidFill>
                <a:latin typeface="Arial Black" panose="020B0A04020102020204" pitchFamily="34" charset="0"/>
              </a:rPr>
              <a:t>The Theory of </a:t>
            </a:r>
            <a:r>
              <a:rPr lang="en-GB" altLang="en-US" sz="4000" i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Punishment </a:t>
            </a:r>
            <a:r>
              <a:rPr lang="en-GB" altLang="en-US" sz="4000" i="1" dirty="0">
                <a:solidFill>
                  <a:schemeClr val="bg1"/>
                </a:solidFill>
                <a:latin typeface="Arial Black" panose="020B0A04020102020204" pitchFamily="34" charset="0"/>
              </a:rPr>
              <a:t/>
            </a:r>
            <a:br>
              <a:rPr lang="en-GB" altLang="en-US" sz="4000" i="1" dirty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en-GB" altLang="en-US" sz="2800" i="1" dirty="0">
                <a:solidFill>
                  <a:schemeClr val="bg1"/>
                </a:solidFill>
                <a:latin typeface="Arial Black" panose="020B0A04020102020204" pitchFamily="34" charset="0"/>
              </a:rPr>
              <a:t>What some people think punishments should be about</a:t>
            </a:r>
          </a:p>
        </p:txBody>
      </p:sp>
      <p:sp>
        <p:nvSpPr>
          <p:cNvPr id="7182" name="Text Box 14"/>
          <p:cNvSpPr txBox="1">
            <a:spLocks noChangeArrowheads="1"/>
          </p:cNvSpPr>
          <p:nvPr/>
        </p:nvSpPr>
        <p:spPr bwMode="auto">
          <a:xfrm>
            <a:off x="0" y="3068638"/>
            <a:ext cx="3276600" cy="2262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Reparation</a:t>
            </a:r>
          </a:p>
          <a:p>
            <a:pPr>
              <a:spcBef>
                <a:spcPct val="50000"/>
              </a:spcBef>
            </a:pPr>
            <a:r>
              <a:rPr lang="en-GB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Using punishment to allow a criminal to make right their wrong to their victim or to society. Community service is an example of this</a:t>
            </a:r>
          </a:p>
        </p:txBody>
      </p:sp>
      <p:sp>
        <p:nvSpPr>
          <p:cNvPr id="7183" name="Line 15"/>
          <p:cNvSpPr>
            <a:spLocks noChangeShapeType="1"/>
          </p:cNvSpPr>
          <p:nvPr/>
        </p:nvSpPr>
        <p:spPr bwMode="auto">
          <a:xfrm flipH="1" flipV="1">
            <a:off x="1763713" y="3429000"/>
            <a:ext cx="1223962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 animBg="1"/>
      <p:bldP spid="718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250825" y="1484313"/>
            <a:ext cx="3384550" cy="1693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Deterrence</a:t>
            </a:r>
          </a:p>
          <a:p>
            <a:pPr>
              <a:spcBef>
                <a:spcPct val="50000"/>
              </a:spcBef>
            </a:pPr>
            <a:r>
              <a:rPr lang="en-GB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Some crimes are in the heat of the moment, so the consequences are not thought about</a:t>
            </a:r>
          </a:p>
        </p:txBody>
      </p:sp>
      <p:sp>
        <p:nvSpPr>
          <p:cNvPr id="27652" name="Line 4"/>
          <p:cNvSpPr>
            <a:spLocks noChangeShapeType="1"/>
          </p:cNvSpPr>
          <p:nvPr/>
        </p:nvSpPr>
        <p:spPr bwMode="auto">
          <a:xfrm flipH="1" flipV="1">
            <a:off x="2844006" y="2348880"/>
            <a:ext cx="575469" cy="503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6335713" y="1557338"/>
            <a:ext cx="2808287" cy="1693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Retribution</a:t>
            </a:r>
          </a:p>
          <a:p>
            <a:pPr>
              <a:spcBef>
                <a:spcPct val="50000"/>
              </a:spcBef>
            </a:pPr>
            <a:r>
              <a:rPr lang="en-GB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But does this work as well for someone who assists someone with voluntary </a:t>
            </a:r>
            <a:r>
              <a:rPr lang="en-GB" alt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euthanasia?</a:t>
            </a:r>
            <a:endParaRPr lang="en-GB" altLang="en-US" dirty="0">
              <a:solidFill>
                <a:schemeClr val="bg1"/>
              </a:solidFill>
            </a:endParaRPr>
          </a:p>
        </p:txBody>
      </p:sp>
      <p:sp>
        <p:nvSpPr>
          <p:cNvPr id="27654" name="Line 6"/>
          <p:cNvSpPr>
            <a:spLocks noChangeShapeType="1"/>
          </p:cNvSpPr>
          <p:nvPr/>
        </p:nvSpPr>
        <p:spPr bwMode="auto">
          <a:xfrm flipV="1">
            <a:off x="5724525" y="1989138"/>
            <a:ext cx="792163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5" name="Text Box 7"/>
          <p:cNvSpPr txBox="1">
            <a:spLocks noChangeArrowheads="1"/>
          </p:cNvSpPr>
          <p:nvPr/>
        </p:nvSpPr>
        <p:spPr bwMode="auto">
          <a:xfrm>
            <a:off x="0" y="4941888"/>
            <a:ext cx="5219700" cy="1693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Reform</a:t>
            </a:r>
          </a:p>
          <a:p>
            <a:pPr>
              <a:spcBef>
                <a:spcPct val="50000"/>
              </a:spcBef>
            </a:pPr>
            <a:r>
              <a:rPr lang="en-GB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can you tell if someone is reformed? Will society be happy in using tax payers money to pay for a criminal to be retrained as a plumber </a:t>
            </a:r>
            <a:r>
              <a:rPr lang="en-GB" alt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etc</a:t>
            </a:r>
            <a:r>
              <a:rPr lang="en-GB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  <p:sp>
        <p:nvSpPr>
          <p:cNvPr id="27656" name="Line 8"/>
          <p:cNvSpPr>
            <a:spLocks noChangeShapeType="1"/>
          </p:cNvSpPr>
          <p:nvPr/>
        </p:nvSpPr>
        <p:spPr bwMode="auto">
          <a:xfrm flipH="1">
            <a:off x="1403350" y="4215916"/>
            <a:ext cx="2304554" cy="130064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7" name="Text Box 9"/>
          <p:cNvSpPr txBox="1">
            <a:spLocks noChangeArrowheads="1"/>
          </p:cNvSpPr>
          <p:nvPr/>
        </p:nvSpPr>
        <p:spPr bwMode="auto">
          <a:xfrm>
            <a:off x="5867400" y="4437063"/>
            <a:ext cx="3095625" cy="1693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Protection</a:t>
            </a:r>
          </a:p>
          <a:p>
            <a:pPr>
              <a:spcBef>
                <a:spcPct val="50000"/>
              </a:spcBef>
            </a:pPr>
            <a:r>
              <a:rPr lang="en-GB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 all crimes are dangerous to the safety of others so this wouldn’t always work </a:t>
            </a:r>
            <a:r>
              <a:rPr lang="en-GB" alt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e.g</a:t>
            </a:r>
            <a:r>
              <a:rPr lang="en-GB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debto</a:t>
            </a:r>
            <a:r>
              <a:rPr lang="en-GB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</a:p>
        </p:txBody>
      </p:sp>
      <p:sp>
        <p:nvSpPr>
          <p:cNvPr id="27658" name="Line 10"/>
          <p:cNvSpPr>
            <a:spLocks noChangeShapeType="1"/>
          </p:cNvSpPr>
          <p:nvPr/>
        </p:nvSpPr>
        <p:spPr bwMode="auto">
          <a:xfrm>
            <a:off x="6120606" y="3922712"/>
            <a:ext cx="539626" cy="58640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9" name="Rectangle 11"/>
          <p:cNvSpPr>
            <a:spLocks noGrp="1" noChangeArrowheads="1"/>
          </p:cNvSpPr>
          <p:nvPr>
            <p:ph type="title"/>
          </p:nvPr>
        </p:nvSpPr>
        <p:spPr>
          <a:xfrm>
            <a:off x="0" y="260350"/>
            <a:ext cx="9144000" cy="1143000"/>
          </a:xfrm>
        </p:spPr>
        <p:txBody>
          <a:bodyPr/>
          <a:lstStyle/>
          <a:p>
            <a:r>
              <a:rPr lang="en-GB" altLang="en-US" sz="36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But what are the problems with these theories behind punishing?</a:t>
            </a:r>
          </a:p>
        </p:txBody>
      </p:sp>
      <p:sp>
        <p:nvSpPr>
          <p:cNvPr id="27660" name="Text Box 12"/>
          <p:cNvSpPr txBox="1">
            <a:spLocks noChangeArrowheads="1"/>
          </p:cNvSpPr>
          <p:nvPr/>
        </p:nvSpPr>
        <p:spPr bwMode="auto">
          <a:xfrm>
            <a:off x="0" y="3213100"/>
            <a:ext cx="3276600" cy="141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Reparation</a:t>
            </a:r>
          </a:p>
          <a:p>
            <a:pPr>
              <a:spcBef>
                <a:spcPct val="50000"/>
              </a:spcBef>
            </a:pPr>
            <a:r>
              <a:rPr lang="en-GB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can a murderer or drink driver make amends to their victim’s family?</a:t>
            </a:r>
          </a:p>
        </p:txBody>
      </p:sp>
      <p:sp>
        <p:nvSpPr>
          <p:cNvPr id="27661" name="Line 13"/>
          <p:cNvSpPr>
            <a:spLocks noChangeShapeType="1"/>
          </p:cNvSpPr>
          <p:nvPr/>
        </p:nvSpPr>
        <p:spPr bwMode="auto">
          <a:xfrm flipH="1" flipV="1">
            <a:off x="1763713" y="3429000"/>
            <a:ext cx="1223962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Oval 4"/>
          <p:cNvSpPr>
            <a:spLocks noChangeArrowheads="1"/>
          </p:cNvSpPr>
          <p:nvPr/>
        </p:nvSpPr>
        <p:spPr bwMode="auto">
          <a:xfrm>
            <a:off x="2987675" y="2528801"/>
            <a:ext cx="3455988" cy="1836824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GB" altLang="en-US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Purposes</a:t>
            </a:r>
          </a:p>
          <a:p>
            <a:pPr algn="ctr"/>
            <a:r>
              <a:rPr lang="en-GB" altLang="en-US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of Punishment</a:t>
            </a:r>
            <a:endParaRPr lang="en-GB" altLang="en-US" sz="28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5" grpId="0"/>
      <p:bldP spid="27657" grpId="0"/>
      <p:bldP spid="27659" grpId="0"/>
      <p:bldP spid="27660" grpId="0"/>
      <p:bldP spid="1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0" y="1052736"/>
            <a:ext cx="9144000" cy="5805264"/>
          </a:xfrm>
        </p:spPr>
        <p:txBody>
          <a:bodyPr/>
          <a:lstStyle/>
          <a:p>
            <a:pPr>
              <a:spcBef>
                <a:spcPts val="0"/>
              </a:spcBef>
              <a:buSzPct val="150000"/>
              <a:buBlip>
                <a:blip r:embed="rId2"/>
              </a:buBlip>
            </a:pPr>
            <a:r>
              <a:rPr lang="en-US" altLang="en-US" sz="5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Extra Bold" panose="02060903040505020403" pitchFamily="18" charset="0"/>
              </a:rPr>
              <a:t>Factual </a:t>
            </a:r>
            <a:r>
              <a:rPr lang="en-US" altLang="en-US" sz="5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Extra Bold" panose="02060903040505020403" pitchFamily="18" charset="0"/>
              </a:rPr>
              <a:t>cause</a:t>
            </a:r>
            <a:r>
              <a:rPr lang="en-US" altLang="en-US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Extra Bold" panose="02060903040505020403" pitchFamily="18" charset="0"/>
              </a:rPr>
              <a:t>: “but for” the actor’s conduct the harm would not have </a:t>
            </a:r>
            <a:r>
              <a:rPr lang="en-US" altLang="en-US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Extra Bold" panose="02060903040505020403" pitchFamily="18" charset="0"/>
              </a:rPr>
              <a:t>occurred</a:t>
            </a:r>
          </a:p>
        </p:txBody>
      </p:sp>
      <p:sp>
        <p:nvSpPr>
          <p:cNvPr id="6" name="Rectangle 5"/>
          <p:cNvSpPr/>
          <p:nvPr/>
        </p:nvSpPr>
        <p:spPr>
          <a:xfrm>
            <a:off x="1619672" y="129406"/>
            <a:ext cx="583264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r>
              <a:rPr lang="en-US" sz="5400" b="1" i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Extra Bold" panose="02060903040505020403" pitchFamily="18" charset="0"/>
              </a:rPr>
              <a:t>Causation</a:t>
            </a:r>
            <a:endParaRPr lang="en-US" sz="5400" b="1" i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 Extra Bold" panose="02060903040505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918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>
              <a:spcBef>
                <a:spcPts val="0"/>
              </a:spcBef>
              <a:buSzPct val="150000"/>
              <a:buBlip>
                <a:blip r:embed="rId2"/>
              </a:buBlip>
            </a:pPr>
            <a:r>
              <a:rPr lang="en-US" altLang="en-US" sz="48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Extra Bold" panose="02060903040505020403" pitchFamily="18" charset="0"/>
              </a:rPr>
              <a:t>Legal </a:t>
            </a:r>
            <a:r>
              <a:rPr lang="en-US" altLang="en-US" sz="4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Extra Bold" panose="02060903040505020403" pitchFamily="18" charset="0"/>
              </a:rPr>
              <a:t>cause</a:t>
            </a:r>
            <a:r>
              <a:rPr lang="en-US" altLang="en-US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Extra Bold" panose="02060903040505020403" pitchFamily="18" charset="0"/>
              </a:rPr>
              <a:t>: consequences of an act which are not reasonably foreseeable to the actor (intervening causes) relieve the actor of som</a:t>
            </a:r>
            <a:r>
              <a:rPr lang="en-US" altLang="en-US" sz="4800" dirty="0">
                <a:solidFill>
                  <a:schemeClr val="bg1"/>
                </a:solidFill>
                <a:latin typeface="Rockwell Extra Bold" panose="02060903040505020403" pitchFamily="18" charset="0"/>
              </a:rPr>
              <a:t>e degree of criminal liability </a:t>
            </a:r>
          </a:p>
        </p:txBody>
      </p:sp>
    </p:spTree>
    <p:extLst>
      <p:ext uri="{BB962C8B-B14F-4D97-AF65-F5344CB8AC3E}">
        <p14:creationId xmlns:p14="http://schemas.microsoft.com/office/powerpoint/2010/main" val="3573058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107504" y="188640"/>
            <a:ext cx="9036496" cy="5750099"/>
          </a:xfrm>
        </p:spPr>
        <p:txBody>
          <a:bodyPr/>
          <a:lstStyle/>
          <a:p>
            <a:pPr>
              <a:buSzPct val="150000"/>
              <a:buBlip>
                <a:blip r:embed="rId2"/>
              </a:buBlip>
            </a:pPr>
            <a:r>
              <a:rPr lang="en-US" altLang="en-US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Extra Bold" panose="02060903040505020403" pitchFamily="18" charset="0"/>
              </a:rPr>
              <a:t>Defined </a:t>
            </a:r>
            <a:r>
              <a:rPr lang="en-US" altLang="en-US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Extra Bold" panose="02060903040505020403" pitchFamily="18" charset="0"/>
              </a:rPr>
              <a:t>by </a:t>
            </a:r>
            <a:r>
              <a:rPr lang="en-US" altLang="en-US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Extra Bold" panose="02060903040505020403" pitchFamily="18" charset="0"/>
              </a:rPr>
              <a:t>statute</a:t>
            </a:r>
          </a:p>
          <a:p>
            <a:pPr lvl="1">
              <a:buSzPct val="150000"/>
              <a:buBlip>
                <a:blip r:embed="rId2"/>
              </a:buBlip>
            </a:pPr>
            <a:r>
              <a:rPr lang="en-US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Extra Bold" panose="02060903040505020403" pitchFamily="18" charset="0"/>
              </a:rPr>
              <a:t>a written law passed by a legislative body</a:t>
            </a:r>
          </a:p>
          <a:p>
            <a:pPr marL="457200" lvl="1" indent="0">
              <a:buSzPct val="150000"/>
              <a:buNone/>
            </a:pPr>
            <a:endParaRPr lang="en-US" altLang="en-US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 Extra Bold" panose="02060903040505020403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7696" y="3717032"/>
            <a:ext cx="4056112" cy="3042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986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0" y="1400002"/>
            <a:ext cx="9144000" cy="4538737"/>
          </a:xfrm>
        </p:spPr>
        <p:txBody>
          <a:bodyPr/>
          <a:lstStyle/>
          <a:p>
            <a:pPr marL="0" indent="-628650">
              <a:spcBef>
                <a:spcPts val="0"/>
              </a:spcBef>
              <a:buSzPct val="150000"/>
              <a:buBlip>
                <a:blip r:embed="rId2"/>
              </a:buBlip>
            </a:pPr>
            <a:r>
              <a:rPr lang="en-US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Extra Bold" panose="02060903040505020403" pitchFamily="18" charset="0"/>
              </a:rPr>
              <a:t>almost </a:t>
            </a:r>
            <a:r>
              <a:rPr lang="en-US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Extra Bold" panose="02060903040505020403" pitchFamily="18" charset="0"/>
              </a:rPr>
              <a:t>all lawsuits must be started within a legally </a:t>
            </a:r>
            <a:r>
              <a:rPr lang="en-US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Extra Bold" panose="02060903040505020403" pitchFamily="18" charset="0"/>
              </a:rPr>
              <a:t>decided period </a:t>
            </a:r>
          </a:p>
        </p:txBody>
      </p:sp>
      <p:sp>
        <p:nvSpPr>
          <p:cNvPr id="2" name="Rectangle 1"/>
          <p:cNvSpPr/>
          <p:nvPr/>
        </p:nvSpPr>
        <p:spPr>
          <a:xfrm>
            <a:off x="1495107" y="188640"/>
            <a:ext cx="6153786" cy="121136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altLang="en-US" sz="5400" b="1" i="1" dirty="0">
                <a:ln/>
                <a:solidFill>
                  <a:srgbClr val="0000FF"/>
                </a:solidFill>
                <a:effectLst>
                  <a:glow rad="228600">
                    <a:srgbClr val="FF0000">
                      <a:alpha val="40000"/>
                    </a:srgbClr>
                  </a:glow>
                </a:effectLst>
                <a:latin typeface="Rockwell Extra Bold" panose="02060903040505020403" pitchFamily="18" charset="0"/>
              </a:rPr>
              <a:t>P</a:t>
            </a:r>
            <a:r>
              <a:rPr lang="en-US" altLang="en-US" sz="5400" b="1" i="1" cap="none" spc="0" dirty="0" smtClean="0">
                <a:ln/>
                <a:solidFill>
                  <a:srgbClr val="0000FF"/>
                </a:solidFill>
                <a:effectLst>
                  <a:glow rad="228600">
                    <a:srgbClr val="FF0000">
                      <a:alpha val="40000"/>
                    </a:srgbClr>
                  </a:glow>
                </a:effectLst>
                <a:latin typeface="Rockwell Extra Bold" panose="02060903040505020403" pitchFamily="18" charset="0"/>
              </a:rPr>
              <a:t>rescriptions</a:t>
            </a:r>
            <a:endParaRPr lang="en-US" sz="5400" b="1" i="1" cap="none" spc="0" dirty="0">
              <a:ln/>
              <a:solidFill>
                <a:srgbClr val="0000FF"/>
              </a:solidFill>
              <a:effectLst>
                <a:glow rad="228600">
                  <a:srgbClr val="FF0000">
                    <a:alpha val="40000"/>
                  </a:srgbClr>
                </a:glo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0232" y="2996952"/>
            <a:ext cx="2383909" cy="3261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293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0" y="116632"/>
            <a:ext cx="9252520" cy="5822107"/>
          </a:xfrm>
        </p:spPr>
        <p:txBody>
          <a:bodyPr/>
          <a:lstStyle/>
          <a:p>
            <a:pPr marL="0" indent="-628650">
              <a:spcBef>
                <a:spcPts val="0"/>
              </a:spcBef>
              <a:buSzPct val="150000"/>
              <a:buBlip>
                <a:blip r:embed="rId2"/>
              </a:buBlip>
            </a:pPr>
            <a:r>
              <a:rPr lang="en-US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Extra Bold" panose="02060903040505020403" pitchFamily="18" charset="0"/>
              </a:rPr>
              <a:t>if </a:t>
            </a:r>
            <a:r>
              <a:rPr lang="en-US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Extra Bold" panose="02060903040505020403" pitchFamily="18" charset="0"/>
              </a:rPr>
              <a:t>they are </a:t>
            </a:r>
            <a:r>
              <a:rPr lang="en-US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Extra Bold" panose="02060903040505020403" pitchFamily="18" charset="0"/>
              </a:rPr>
              <a:t>reported </a:t>
            </a:r>
            <a:r>
              <a:rPr lang="en-US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Extra Bold" panose="02060903040505020403" pitchFamily="18" charset="0"/>
              </a:rPr>
              <a:t>after that time, an institution called prescription applies, which prevents them from filing the </a:t>
            </a:r>
            <a:r>
              <a:rPr lang="en-US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Extra Bold" panose="02060903040505020403" pitchFamily="18" charset="0"/>
              </a:rPr>
              <a:t>case</a:t>
            </a:r>
          </a:p>
          <a:p>
            <a:pPr marL="0" indent="-628650">
              <a:spcBef>
                <a:spcPts val="0"/>
              </a:spcBef>
              <a:buSzPct val="150000"/>
              <a:buBlip>
                <a:blip r:embed="rId2"/>
              </a:buBlip>
            </a:pPr>
            <a:r>
              <a:rPr lang="en-US" altLang="en-US" sz="5400" dirty="0">
                <a:solidFill>
                  <a:schemeClr val="bg1"/>
                </a:solidFill>
                <a:latin typeface="Rockwell Extra Bold" panose="02060903040505020403" pitchFamily="18" charset="0"/>
              </a:rPr>
              <a:t>Enforced by the state</a:t>
            </a:r>
          </a:p>
          <a:p>
            <a:pPr marL="0" indent="0">
              <a:spcBef>
                <a:spcPts val="0"/>
              </a:spcBef>
              <a:buSzPct val="150000"/>
              <a:buNone/>
            </a:pPr>
            <a:endParaRPr lang="en-US" altLang="en-US" sz="5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 Extra Bold" panose="02060903040505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0131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107504" y="0"/>
            <a:ext cx="9001000" cy="6858000"/>
          </a:xfrm>
        </p:spPr>
        <p:txBody>
          <a:bodyPr/>
          <a:lstStyle/>
          <a:p>
            <a:pPr>
              <a:buSzPct val="150000"/>
              <a:buBlip>
                <a:blip r:embed="rId2"/>
              </a:buBlip>
            </a:pPr>
            <a:r>
              <a:rPr lang="en-US" altLang="en-US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Extra Bold" panose="02060903040505020403" pitchFamily="18" charset="0"/>
              </a:rPr>
              <a:t>Primary </a:t>
            </a:r>
            <a:r>
              <a:rPr lang="en-US" altLang="en-US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Extra Bold" panose="02060903040505020403" pitchFamily="18" charset="0"/>
              </a:rPr>
              <a:t>purpose is to protect the public from harm by punishing harmful acts that have occurred and seeking to avoid harm by forbidding conduct that may lead to it</a:t>
            </a:r>
          </a:p>
        </p:txBody>
      </p:sp>
    </p:spTree>
    <p:extLst>
      <p:ext uri="{BB962C8B-B14F-4D97-AF65-F5344CB8AC3E}">
        <p14:creationId xmlns:p14="http://schemas.microsoft.com/office/powerpoint/2010/main" val="1442880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0" y="823938"/>
            <a:ext cx="9144000" cy="6034062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altLang="en-US" sz="4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Extra Bold" panose="02060903040505020403" pitchFamily="18" charset="0"/>
              </a:rPr>
              <a:t>“[A]n intentional act in violation of the criminal law committed without defense or excuse, and penalized by the state</a:t>
            </a:r>
            <a:r>
              <a:rPr lang="en-US" altLang="en-US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Extra Bold" panose="02060903040505020403" pitchFamily="18" charset="0"/>
              </a:rPr>
              <a:t>”</a:t>
            </a:r>
          </a:p>
        </p:txBody>
      </p:sp>
      <p:sp>
        <p:nvSpPr>
          <p:cNvPr id="3" name="Rectangle 2"/>
          <p:cNvSpPr/>
          <p:nvPr/>
        </p:nvSpPr>
        <p:spPr>
          <a:xfrm>
            <a:off x="251520" y="44624"/>
            <a:ext cx="8640960" cy="77931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r>
              <a:rPr lang="en-US" altLang="en-US" sz="5400" b="1" i="1" cap="none" spc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Rockwell Extra Bold" panose="02060903040505020403" pitchFamily="18" charset="0"/>
              </a:rPr>
              <a:t>What Is Crime?</a:t>
            </a:r>
            <a:endParaRPr lang="en-US" sz="5400" b="1" i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Rockwell Extra Bold" panose="02060903040505020403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4994870"/>
            <a:ext cx="8640960" cy="1602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147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0" y="44624"/>
            <a:ext cx="9144000" cy="6813376"/>
          </a:xfrm>
        </p:spPr>
        <p:txBody>
          <a:bodyPr/>
          <a:lstStyle/>
          <a:p>
            <a:pPr marL="0" indent="-914400">
              <a:spcBef>
                <a:spcPts val="0"/>
              </a:spcBef>
              <a:buFont typeface="+mj-lt"/>
              <a:buAutoNum type="arabicParenR"/>
            </a:pPr>
            <a:r>
              <a:rPr lang="en-US" altLang="en-US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Extra Bold" panose="02060903040505020403" pitchFamily="18" charset="0"/>
              </a:rPr>
              <a:t>The </a:t>
            </a:r>
            <a:r>
              <a:rPr lang="en-US" altLang="en-US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Extra Bold" panose="02060903040505020403" pitchFamily="18" charset="0"/>
              </a:rPr>
              <a:t>person committing this action must have </a:t>
            </a:r>
            <a:r>
              <a:rPr lang="en-US" altLang="en-US" sz="5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Extra Bold" panose="02060903040505020403" pitchFamily="18" charset="0"/>
              </a:rPr>
              <a:t>intended</a:t>
            </a:r>
            <a:r>
              <a:rPr lang="en-US" altLang="en-US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Extra Bold" panose="02060903040505020403" pitchFamily="18" charset="0"/>
              </a:rPr>
              <a:t> to do </a:t>
            </a:r>
            <a:r>
              <a:rPr lang="en-US" altLang="en-US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Extra Bold" panose="02060903040505020403" pitchFamily="18" charset="0"/>
              </a:rPr>
              <a:t>so</a:t>
            </a:r>
          </a:p>
          <a:p>
            <a:pPr marL="0" indent="-914400">
              <a:spcBef>
                <a:spcPts val="0"/>
              </a:spcBef>
              <a:buFont typeface="+mj-lt"/>
              <a:buAutoNum type="arabicParenR"/>
            </a:pPr>
            <a:r>
              <a:rPr lang="en-US" altLang="en-US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Extra Bold" panose="02060903040505020403" pitchFamily="18" charset="0"/>
              </a:rPr>
              <a:t>to </a:t>
            </a:r>
            <a:r>
              <a:rPr lang="en-US" altLang="en-US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Extra Bold" panose="02060903040505020403" pitchFamily="18" charset="0"/>
              </a:rPr>
              <a:t>have done so without any legally acceptable </a:t>
            </a:r>
            <a:r>
              <a:rPr lang="en-US" altLang="en-US" sz="5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Extra Bold" panose="02060903040505020403" pitchFamily="18" charset="0"/>
              </a:rPr>
              <a:t>defenses</a:t>
            </a:r>
            <a:r>
              <a:rPr lang="en-US" altLang="en-US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Extra Bold" panose="02060903040505020403" pitchFamily="18" charset="0"/>
              </a:rPr>
              <a:t> or </a:t>
            </a:r>
            <a:r>
              <a:rPr lang="en-US" altLang="en-US" sz="5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Extra Bold" panose="02060903040505020403" pitchFamily="18" charset="0"/>
              </a:rPr>
              <a:t>justifications</a:t>
            </a:r>
            <a:endParaRPr lang="en-US" altLang="en-US" sz="5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 Extra Bold" panose="02060903040505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3227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7" name="Rectangle 3"/>
          <p:cNvSpPr>
            <a:spLocks noChangeArrowheads="1"/>
          </p:cNvSpPr>
          <p:nvPr/>
        </p:nvSpPr>
        <p:spPr bwMode="auto">
          <a:xfrm>
            <a:off x="92014" y="1268760"/>
            <a:ext cx="9051985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457200" indent="-457200">
              <a:spcBef>
                <a:spcPct val="20000"/>
              </a:spcBef>
              <a:buClr>
                <a:srgbClr val="A80000"/>
              </a:buClr>
              <a:buSzPct val="150000"/>
              <a:buBlip>
                <a:blip r:embed="rId2"/>
              </a:buBlip>
            </a:pPr>
            <a:r>
              <a:rPr lang="en-US" altLang="en-US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Extra Bold" panose="02060903040505020403" pitchFamily="18" charset="0"/>
              </a:rPr>
              <a:t>Several </a:t>
            </a:r>
            <a:r>
              <a:rPr lang="en-US" alt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Extra Bold" panose="02060903040505020403" pitchFamily="18" charset="0"/>
              </a:rPr>
              <a:t>theories </a:t>
            </a:r>
            <a:r>
              <a:rPr lang="en-US" altLang="en-US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Extra Bold" panose="02060903040505020403" pitchFamily="18" charset="0"/>
              </a:rPr>
              <a:t>attempt to explain criminal </a:t>
            </a:r>
            <a:r>
              <a:rPr lang="en-US" altLang="en-US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Extra Bold" panose="02060903040505020403" pitchFamily="18" charset="0"/>
              </a:rPr>
              <a:t>behavior</a:t>
            </a:r>
            <a:endParaRPr lang="en-US" altLang="en-US" sz="5400" dirty="0">
              <a:solidFill>
                <a:schemeClr val="bg1"/>
              </a:solidFill>
              <a:latin typeface="Rockwell Extra Bold" panose="02060903040505020403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2015" y="129406"/>
            <a:ext cx="8944481" cy="128337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altLang="en-US" sz="5400" b="1" i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Rockwell Extra Bold" panose="02060903040505020403" pitchFamily="18" charset="0"/>
              </a:rPr>
              <a:t>Intro </a:t>
            </a:r>
            <a:r>
              <a:rPr lang="en-US" altLang="en-US" sz="5400" b="1" i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Rockwell Extra Bold" panose="02060903040505020403" pitchFamily="18" charset="0"/>
              </a:rPr>
              <a:t>to Criminological Theory</a:t>
            </a:r>
            <a:endParaRPr lang="en-US" sz="5400" b="1" i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Rockwell Extra Bold" panose="02060903040505020403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9530" y="3862311"/>
            <a:ext cx="3596952" cy="259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387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54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686</TotalTime>
  <Words>712</Words>
  <Application>Microsoft Office PowerPoint</Application>
  <PresentationFormat>On-screen Show (4:3)</PresentationFormat>
  <Paragraphs>73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Arial Black</vt:lpstr>
      <vt:lpstr>Rockwell Extra Bold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Why We Need Justice</vt:lpstr>
      <vt:lpstr>PowerPoint Presentation</vt:lpstr>
      <vt:lpstr>PowerPoint Presentation</vt:lpstr>
      <vt:lpstr>The Theory of Punishment  What some people think punishments should be about</vt:lpstr>
      <vt:lpstr>But what are the problems with these theories behind punishing?</vt:lpstr>
      <vt:lpstr>PowerPoint Presentation</vt:lpstr>
      <vt:lpstr>PowerPoint Presentation</vt:lpstr>
    </vt:vector>
  </TitlesOfParts>
  <Company>RM plc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Crime and Punishment</dc:title>
  <dc:creator>walker.c2</dc:creator>
  <cp:lastModifiedBy>Bradley, Richard D</cp:lastModifiedBy>
  <cp:revision>83</cp:revision>
  <cp:lastPrinted>2014-10-10T13:36:31Z</cp:lastPrinted>
  <dcterms:created xsi:type="dcterms:W3CDTF">2008-04-24T11:56:33Z</dcterms:created>
  <dcterms:modified xsi:type="dcterms:W3CDTF">2019-05-15T15:07:48Z</dcterms:modified>
</cp:coreProperties>
</file>